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9.png" ContentType="image/png"/>
  <Override PartName="/ppt/media/image7.jpeg" ContentType="image/jpe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6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ffffff"/>
                </a:solidFill>
                <a:latin typeface="Century Gothic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4E581585-A4A6-4098-81BC-6455E0639C82}" type="slidenum">
              <a:rPr b="0" lang="ru-RU" sz="1400" spc="-1" strike="noStrike">
                <a:latin typeface="Times New Roman"/>
              </a:rPr>
              <a:t>1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ru-RU" sz="2000" spc="-1" strike="noStrike">
              <a:latin typeface="Arial"/>
            </a:endParaRPr>
          </a:p>
        </p:txBody>
      </p:sp>
      <p:sp>
        <p:nvSpPr>
          <p:cNvPr id="3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8729FE5-5127-4005-BDAC-083BAE447A8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ru-RU" sz="2000" spc="-1" strike="noStrike">
              <a:latin typeface="Arial"/>
            </a:endParaRPr>
          </a:p>
        </p:txBody>
      </p:sp>
      <p:sp>
        <p:nvSpPr>
          <p:cNvPr id="32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921D9E9-B07A-4904-A51F-2860FAC6306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4920" cy="6491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4920" cy="6491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4920" cy="6491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4920" cy="6491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4920" cy="6491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29928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5689800" y="-457200"/>
            <a:ext cx="1599840" cy="159984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6299280" y="6095880"/>
            <a:ext cx="990360" cy="9903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-154080" y="2666880"/>
            <a:ext cx="4190760" cy="4190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-839880" y="2895480"/>
            <a:ext cx="2361960" cy="23619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7745760" y="0"/>
            <a:ext cx="685440" cy="1099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866520" y="1447920"/>
            <a:ext cx="6620760" cy="33292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0" lang="ru-RU" sz="7200" spc="-1" strike="noStrike">
                <a:solidFill>
                  <a:srgbClr val="ebebeb"/>
                </a:solidFill>
                <a:latin typeface="Century Gothic"/>
              </a:rPr>
              <a:t>Образец заголовка</a:t>
            </a:r>
            <a:endParaRPr b="0" lang="ru-RU" sz="7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dt"/>
          </p:nvPr>
        </p:nvSpPr>
        <p:spPr>
          <a:xfrm rot="5400000">
            <a:off x="7495200" y="1828800"/>
            <a:ext cx="990360" cy="228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91D268B8-B4EE-4C6A-839F-7CF3CB16F2AE}" type="datetime">
              <a:rPr b="0" lang="ru-RU" sz="1100" spc="-1" strike="noStrike">
                <a:solidFill>
                  <a:srgbClr val="ffffff"/>
                </a:solidFill>
                <a:latin typeface="Century Gothic"/>
              </a:rPr>
              <a:t>22.11.19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ftr"/>
          </p:nvPr>
        </p:nvSpPr>
        <p:spPr>
          <a:xfrm rot="5400000">
            <a:off x="6233400" y="3263400"/>
            <a:ext cx="3859560" cy="228240"/>
          </a:xfrm>
          <a:prstGeom prst="rect">
            <a:avLst/>
          </a:prstGeom>
        </p:spPr>
        <p:txBody>
          <a:bodyPr anchor="b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7766280" y="295560"/>
            <a:ext cx="628560" cy="76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fld id="{C0B65732-7E6D-4337-9764-C5C9347DCDD7}" type="slidenum">
              <a:rPr b="0" lang="ru-RU" sz="2800" spc="-1" strike="noStrike">
                <a:solidFill>
                  <a:srgbClr val="ffffff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Для правки структуры щёлкните мышью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</a:rPr>
              <a:t>Второй уровень структуры</a:t>
            </a:r>
            <a:endParaRPr b="0" lang="ru-RU" sz="1600" spc="-1" strike="noStrike">
              <a:solidFill>
                <a:srgbClr val="ffffff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Третий уровень структуры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Четвёртый уровень структуры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Пятый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Шестой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Седьмой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629928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8" name="CustomShape 2"/>
          <p:cNvSpPr/>
          <p:nvPr/>
        </p:nvSpPr>
        <p:spPr>
          <a:xfrm>
            <a:off x="5689800" y="-457200"/>
            <a:ext cx="1599840" cy="159984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" name="CustomShape 3"/>
          <p:cNvSpPr/>
          <p:nvPr/>
        </p:nvSpPr>
        <p:spPr>
          <a:xfrm>
            <a:off x="6299280" y="6095880"/>
            <a:ext cx="990360" cy="9903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CustomShape 4"/>
          <p:cNvSpPr/>
          <p:nvPr/>
        </p:nvSpPr>
        <p:spPr>
          <a:xfrm>
            <a:off x="-154080" y="2666880"/>
            <a:ext cx="4190760" cy="4190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1" name="CustomShape 5"/>
          <p:cNvSpPr/>
          <p:nvPr/>
        </p:nvSpPr>
        <p:spPr>
          <a:xfrm>
            <a:off x="-839880" y="2895480"/>
            <a:ext cx="2361960" cy="23619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2" name="CustomShape 6"/>
          <p:cNvSpPr/>
          <p:nvPr/>
        </p:nvSpPr>
        <p:spPr>
          <a:xfrm>
            <a:off x="7745760" y="0"/>
            <a:ext cx="685440" cy="1099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PlaceHolder 7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ebebeb"/>
                </a:solidFill>
                <a:latin typeface="Century Gothic"/>
              </a:rPr>
              <a:t>Образец заголовка</a:t>
            </a:r>
            <a:endParaRPr b="0" lang="ru-RU" sz="4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54" name="PlaceHolder 8"/>
          <p:cNvSpPr>
            <a:spLocks noGrp="1"/>
          </p:cNvSpPr>
          <p:nvPr>
            <p:ph type="body"/>
          </p:nvPr>
        </p:nvSpPr>
        <p:spPr>
          <a:xfrm>
            <a:off x="827640" y="2053080"/>
            <a:ext cx="6711120" cy="419508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Образец текста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ffffff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</a:rPr>
              <a:t>Третий уровень</a:t>
            </a:r>
            <a:endParaRPr b="0" lang="ru-RU" sz="1600" spc="-1" strike="noStrike">
              <a:solidFill>
                <a:srgbClr val="ffffff"/>
              </a:solid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Четвертый уровень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Пятый уровень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55" name="PlaceHolder 9"/>
          <p:cNvSpPr>
            <a:spLocks noGrp="1"/>
          </p:cNvSpPr>
          <p:nvPr>
            <p:ph type="dt"/>
          </p:nvPr>
        </p:nvSpPr>
        <p:spPr>
          <a:xfrm rot="5400000">
            <a:off x="7495200" y="1828800"/>
            <a:ext cx="990360" cy="228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AF325DF2-3ECA-4853-8342-1642F4E6AF10}" type="datetime">
              <a:rPr b="0" lang="ru-RU" sz="1100" spc="-1" strike="noStrike">
                <a:solidFill>
                  <a:srgbClr val="ffffff"/>
                </a:solidFill>
                <a:latin typeface="Century Gothic"/>
              </a:rPr>
              <a:t>22.11.19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56" name="PlaceHolder 10"/>
          <p:cNvSpPr>
            <a:spLocks noGrp="1"/>
          </p:cNvSpPr>
          <p:nvPr>
            <p:ph type="ftr"/>
          </p:nvPr>
        </p:nvSpPr>
        <p:spPr>
          <a:xfrm rot="5400000">
            <a:off x="6233400" y="3263400"/>
            <a:ext cx="3859560" cy="228240"/>
          </a:xfrm>
          <a:prstGeom prst="rect">
            <a:avLst/>
          </a:prstGeom>
        </p:spPr>
        <p:txBody>
          <a:bodyPr anchor="b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7" name="PlaceHolder 11"/>
          <p:cNvSpPr>
            <a:spLocks noGrp="1"/>
          </p:cNvSpPr>
          <p:nvPr>
            <p:ph type="sldNum"/>
          </p:nvPr>
        </p:nvSpPr>
        <p:spPr>
          <a:xfrm>
            <a:off x="7766280" y="295560"/>
            <a:ext cx="628560" cy="76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fld id="{18FD59B7-680F-44D5-B353-BD2929873246}" type="slidenum">
              <a:rPr b="0" lang="ru-RU" sz="2800" spc="-1" strike="noStrike">
                <a:solidFill>
                  <a:srgbClr val="ffffff"/>
                </a:solidFill>
                <a:latin typeface="Century Gothic"/>
              </a:rPr>
              <a:t>1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629928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5" name="CustomShape 2"/>
          <p:cNvSpPr/>
          <p:nvPr/>
        </p:nvSpPr>
        <p:spPr>
          <a:xfrm>
            <a:off x="5689800" y="-457200"/>
            <a:ext cx="1599840" cy="159984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CustomShape 3"/>
          <p:cNvSpPr/>
          <p:nvPr/>
        </p:nvSpPr>
        <p:spPr>
          <a:xfrm>
            <a:off x="6299280" y="6095880"/>
            <a:ext cx="990360" cy="9903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7" name="CustomShape 4"/>
          <p:cNvSpPr/>
          <p:nvPr/>
        </p:nvSpPr>
        <p:spPr>
          <a:xfrm>
            <a:off x="-154080" y="2666880"/>
            <a:ext cx="4190760" cy="4190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8" name="CustomShape 5"/>
          <p:cNvSpPr/>
          <p:nvPr/>
        </p:nvSpPr>
        <p:spPr>
          <a:xfrm>
            <a:off x="-839880" y="2895480"/>
            <a:ext cx="2361960" cy="23619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9" name="CustomShape 6"/>
          <p:cNvSpPr/>
          <p:nvPr/>
        </p:nvSpPr>
        <p:spPr>
          <a:xfrm>
            <a:off x="7745760" y="0"/>
            <a:ext cx="685440" cy="1099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0" name="PlaceHolder 7"/>
          <p:cNvSpPr>
            <a:spLocks noGrp="1"/>
          </p:cNvSpPr>
          <p:nvPr>
            <p:ph type="dt"/>
          </p:nvPr>
        </p:nvSpPr>
        <p:spPr>
          <a:xfrm rot="5400000">
            <a:off x="7495200" y="1828800"/>
            <a:ext cx="990360" cy="228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3BF715F2-9FC0-4019-8549-EAB1E59DDD23}" type="datetime">
              <a:rPr b="0" lang="ru-RU" sz="1100" spc="-1" strike="noStrike">
                <a:solidFill>
                  <a:srgbClr val="ffffff"/>
                </a:solidFill>
                <a:latin typeface="Century Gothic"/>
              </a:rPr>
              <a:t>22.11.19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101" name="PlaceHolder 8"/>
          <p:cNvSpPr>
            <a:spLocks noGrp="1"/>
          </p:cNvSpPr>
          <p:nvPr>
            <p:ph type="ftr"/>
          </p:nvPr>
        </p:nvSpPr>
        <p:spPr>
          <a:xfrm rot="5400000">
            <a:off x="6233400" y="3263400"/>
            <a:ext cx="3859560" cy="228240"/>
          </a:xfrm>
          <a:prstGeom prst="rect">
            <a:avLst/>
          </a:prstGeom>
        </p:spPr>
        <p:txBody>
          <a:bodyPr anchor="b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02" name="PlaceHolder 9"/>
          <p:cNvSpPr>
            <a:spLocks noGrp="1"/>
          </p:cNvSpPr>
          <p:nvPr>
            <p:ph type="sldNum"/>
          </p:nvPr>
        </p:nvSpPr>
        <p:spPr>
          <a:xfrm>
            <a:off x="7766280" y="295560"/>
            <a:ext cx="628560" cy="76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fld id="{E7A8B814-14FA-4186-9AA0-A05D882D9227}" type="slidenum">
              <a:rPr b="0" lang="ru-RU" sz="2800" spc="-1" strike="noStrike">
                <a:solidFill>
                  <a:srgbClr val="ffffff"/>
                </a:solidFill>
                <a:latin typeface="Century Gothic"/>
              </a:rPr>
              <a:t>1</a:t>
            </a:fld>
            <a:endParaRPr b="0" lang="ru-RU" sz="2800" spc="-1" strike="noStrike">
              <a:latin typeface="Times New Roman"/>
            </a:endParaRPr>
          </a:p>
        </p:txBody>
      </p:sp>
      <p:sp>
        <p:nvSpPr>
          <p:cNvPr id="103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ffffff"/>
                </a:solidFill>
                <a:latin typeface="Century Gothic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04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Для правки структуры щёлкните мышью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</a:rPr>
              <a:t>Второй уровень структуры</a:t>
            </a:r>
            <a:endParaRPr b="0" lang="ru-RU" sz="1600" spc="-1" strike="noStrike">
              <a:solidFill>
                <a:srgbClr val="ffffff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Третий уровень структуры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Четвёртый уровень структуры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Пятый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Шестой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Седьмой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629928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5689800" y="-457200"/>
            <a:ext cx="1599840" cy="159984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3" name="CustomShape 3"/>
          <p:cNvSpPr/>
          <p:nvPr/>
        </p:nvSpPr>
        <p:spPr>
          <a:xfrm>
            <a:off x="6299280" y="6095880"/>
            <a:ext cx="990360" cy="9903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4" name="CustomShape 4"/>
          <p:cNvSpPr/>
          <p:nvPr/>
        </p:nvSpPr>
        <p:spPr>
          <a:xfrm>
            <a:off x="-154080" y="2666880"/>
            <a:ext cx="4190760" cy="4190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5" name="CustomShape 5"/>
          <p:cNvSpPr/>
          <p:nvPr/>
        </p:nvSpPr>
        <p:spPr>
          <a:xfrm>
            <a:off x="-839880" y="2895480"/>
            <a:ext cx="2361960" cy="23619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6" name="CustomShape 6"/>
          <p:cNvSpPr/>
          <p:nvPr/>
        </p:nvSpPr>
        <p:spPr>
          <a:xfrm>
            <a:off x="7745760" y="0"/>
            <a:ext cx="685440" cy="1099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7" name="PlaceHolder 7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ebebeb"/>
                </a:solidFill>
                <a:latin typeface="Century Gothic"/>
              </a:rPr>
              <a:t>Образец заголовка</a:t>
            </a:r>
            <a:endParaRPr b="0" lang="ru-RU" sz="4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8" name="PlaceHolder 8"/>
          <p:cNvSpPr>
            <a:spLocks noGrp="1"/>
          </p:cNvSpPr>
          <p:nvPr>
            <p:ph type="body"/>
          </p:nvPr>
        </p:nvSpPr>
        <p:spPr>
          <a:xfrm>
            <a:off x="827640" y="2060640"/>
            <a:ext cx="3297600" cy="419544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ffffff"/>
                </a:solidFill>
                <a:latin typeface="Century Gothic"/>
              </a:rPr>
              <a:t>Образец текста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</a:rPr>
              <a:t>Второй уровень</a:t>
            </a:r>
            <a:endParaRPr b="0" lang="ru-RU" sz="1600" spc="-1" strike="noStrike">
              <a:solidFill>
                <a:srgbClr val="ffffff"/>
              </a:solid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Третий уровень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ffffff"/>
                </a:solidFill>
                <a:latin typeface="Century Gothic"/>
              </a:rPr>
              <a:t>Четвертый уровень</a:t>
            </a:r>
            <a:endParaRPr b="0" lang="ru-RU" sz="1200" spc="-1" strike="noStrike">
              <a:solidFill>
                <a:srgbClr val="ffffff"/>
              </a:solid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ffffff"/>
                </a:solidFill>
                <a:latin typeface="Century Gothic"/>
              </a:rPr>
              <a:t>Пятый уровень</a:t>
            </a:r>
            <a:endParaRPr b="0" lang="ru-RU" sz="1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9" name="PlaceHolder 9"/>
          <p:cNvSpPr>
            <a:spLocks noGrp="1"/>
          </p:cNvSpPr>
          <p:nvPr>
            <p:ph type="body"/>
          </p:nvPr>
        </p:nvSpPr>
        <p:spPr>
          <a:xfrm>
            <a:off x="4241880" y="2055960"/>
            <a:ext cx="3297600" cy="419976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800" spc="-1" strike="noStrike">
                <a:solidFill>
                  <a:srgbClr val="ffffff"/>
                </a:solidFill>
                <a:latin typeface="Century Gothic"/>
              </a:rPr>
              <a:t>Образец текста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</a:rPr>
              <a:t>Второй уровень</a:t>
            </a:r>
            <a:endParaRPr b="0" lang="ru-RU" sz="1600" spc="-1" strike="noStrike">
              <a:solidFill>
                <a:srgbClr val="ffffff"/>
              </a:solid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Третий уровень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ffffff"/>
                </a:solidFill>
                <a:latin typeface="Century Gothic"/>
              </a:rPr>
              <a:t>Четвертый уровень</a:t>
            </a:r>
            <a:endParaRPr b="0" lang="ru-RU" sz="1200" spc="-1" strike="noStrike">
              <a:solidFill>
                <a:srgbClr val="ffffff"/>
              </a:solid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1200" spc="-1" strike="noStrike">
                <a:solidFill>
                  <a:srgbClr val="ffffff"/>
                </a:solidFill>
                <a:latin typeface="Century Gothic"/>
              </a:rPr>
              <a:t>Пятый уровень</a:t>
            </a:r>
            <a:endParaRPr b="0" lang="ru-RU" sz="1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0" name="PlaceHolder 10"/>
          <p:cNvSpPr>
            <a:spLocks noGrp="1"/>
          </p:cNvSpPr>
          <p:nvPr>
            <p:ph type="dt"/>
          </p:nvPr>
        </p:nvSpPr>
        <p:spPr>
          <a:xfrm rot="5400000">
            <a:off x="7495200" y="1828800"/>
            <a:ext cx="990360" cy="228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65355171-9B34-4056-8044-BC9830B44A06}" type="datetime">
              <a:rPr b="0" lang="ru-RU" sz="1100" spc="-1" strike="noStrike">
                <a:solidFill>
                  <a:srgbClr val="ffffff"/>
                </a:solidFill>
                <a:latin typeface="Century Gothic"/>
              </a:rPr>
              <a:t>22.11.19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151" name="PlaceHolder 11"/>
          <p:cNvSpPr>
            <a:spLocks noGrp="1"/>
          </p:cNvSpPr>
          <p:nvPr>
            <p:ph type="ftr"/>
          </p:nvPr>
        </p:nvSpPr>
        <p:spPr>
          <a:xfrm rot="5400000">
            <a:off x="6233400" y="3263400"/>
            <a:ext cx="3859560" cy="228240"/>
          </a:xfrm>
          <a:prstGeom prst="rect">
            <a:avLst/>
          </a:prstGeom>
        </p:spPr>
        <p:txBody>
          <a:bodyPr anchor="b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52" name="PlaceHolder 12"/>
          <p:cNvSpPr>
            <a:spLocks noGrp="1"/>
          </p:cNvSpPr>
          <p:nvPr>
            <p:ph type="sldNum"/>
          </p:nvPr>
        </p:nvSpPr>
        <p:spPr>
          <a:xfrm>
            <a:off x="7766280" y="295560"/>
            <a:ext cx="628560" cy="76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fld id="{F88BBC97-804F-4668-8DEB-B40EBB043CAB}" type="slidenum">
              <a:rPr b="0" lang="ru-RU" sz="2800" spc="-1" strike="noStrike">
                <a:solidFill>
                  <a:srgbClr val="ffffff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6299280" y="1676520"/>
            <a:ext cx="2819160" cy="28191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0" name="CustomShape 2"/>
          <p:cNvSpPr/>
          <p:nvPr/>
        </p:nvSpPr>
        <p:spPr>
          <a:xfrm>
            <a:off x="5689800" y="-457200"/>
            <a:ext cx="1599840" cy="159984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6299280" y="6095880"/>
            <a:ext cx="990360" cy="9903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2" name="CustomShape 4"/>
          <p:cNvSpPr/>
          <p:nvPr/>
        </p:nvSpPr>
        <p:spPr>
          <a:xfrm>
            <a:off x="-154080" y="2666880"/>
            <a:ext cx="4190760" cy="4190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3" name="CustomShape 5"/>
          <p:cNvSpPr/>
          <p:nvPr/>
        </p:nvSpPr>
        <p:spPr>
          <a:xfrm>
            <a:off x="-839880" y="2895480"/>
            <a:ext cx="2361960" cy="23619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4" name="CustomShape 6"/>
          <p:cNvSpPr/>
          <p:nvPr/>
        </p:nvSpPr>
        <p:spPr>
          <a:xfrm>
            <a:off x="7745760" y="0"/>
            <a:ext cx="685440" cy="1099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5" name="PlaceHolder 7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4920" cy="1400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4200" spc="-1" strike="noStrike">
                <a:solidFill>
                  <a:srgbClr val="ebebeb"/>
                </a:solidFill>
                <a:latin typeface="Century Gothic"/>
              </a:rPr>
              <a:t>Образец заголовка</a:t>
            </a:r>
            <a:endParaRPr b="0" lang="ru-RU" sz="4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96" name="PlaceHolder 8"/>
          <p:cNvSpPr>
            <a:spLocks noGrp="1"/>
          </p:cNvSpPr>
          <p:nvPr>
            <p:ph type="dt"/>
          </p:nvPr>
        </p:nvSpPr>
        <p:spPr>
          <a:xfrm rot="5400000">
            <a:off x="7495200" y="1828800"/>
            <a:ext cx="990360" cy="228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6905DE90-3DED-4C62-9510-63D2E8286C58}" type="datetime">
              <a:rPr b="0" lang="ru-RU" sz="1100" spc="-1" strike="noStrike">
                <a:solidFill>
                  <a:srgbClr val="ffffff"/>
                </a:solidFill>
                <a:latin typeface="Century Gothic"/>
              </a:rPr>
              <a:t>22.11.19</a:t>
            </a:fld>
            <a:endParaRPr b="0" lang="ru-RU" sz="1100" spc="-1" strike="noStrike">
              <a:latin typeface="Times New Roman"/>
            </a:endParaRPr>
          </a:p>
        </p:txBody>
      </p:sp>
      <p:sp>
        <p:nvSpPr>
          <p:cNvPr id="197" name="PlaceHolder 9"/>
          <p:cNvSpPr>
            <a:spLocks noGrp="1"/>
          </p:cNvSpPr>
          <p:nvPr>
            <p:ph type="ftr"/>
          </p:nvPr>
        </p:nvSpPr>
        <p:spPr>
          <a:xfrm rot="5400000">
            <a:off x="6233400" y="3263400"/>
            <a:ext cx="3859560" cy="228240"/>
          </a:xfrm>
          <a:prstGeom prst="rect">
            <a:avLst/>
          </a:prstGeom>
        </p:spPr>
        <p:txBody>
          <a:bodyPr anchor="b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98" name="PlaceHolder 10"/>
          <p:cNvSpPr>
            <a:spLocks noGrp="1"/>
          </p:cNvSpPr>
          <p:nvPr>
            <p:ph type="sldNum"/>
          </p:nvPr>
        </p:nvSpPr>
        <p:spPr>
          <a:xfrm>
            <a:off x="7766280" y="295560"/>
            <a:ext cx="628560" cy="76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fld id="{0BE3FBC2-2848-4EBC-BF51-0931928F2AF4}" type="slidenum">
              <a:rPr b="0" lang="ru-RU" sz="2800" spc="-1" strike="noStrike">
                <a:solidFill>
                  <a:srgbClr val="ffffff"/>
                </a:solidFill>
                <a:latin typeface="Century Gothic"/>
              </a:rPr>
              <a:t>1</a:t>
            </a:fld>
            <a:endParaRPr b="0" lang="ru-RU" sz="2800" spc="-1" strike="noStrike">
              <a:latin typeface="Times New Roman"/>
            </a:endParaRPr>
          </a:p>
        </p:txBody>
      </p:sp>
      <p:sp>
        <p:nvSpPr>
          <p:cNvPr id="199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Для правки структуры щёлкните мышью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</a:rPr>
              <a:t>Второй уровень структуры</a:t>
            </a:r>
            <a:endParaRPr b="0" lang="ru-RU" sz="1600" spc="-1" strike="noStrike">
              <a:solidFill>
                <a:srgbClr val="ffffff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Третий уровень структуры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ffffff"/>
                </a:solidFill>
                <a:latin typeface="Century Gothic"/>
              </a:rPr>
              <a:t>Четвёртый уровень структуры</a:t>
            </a:r>
            <a:endParaRPr b="0" lang="ru-RU" sz="1400" spc="-1" strike="noStrike">
              <a:solidFill>
                <a:srgbClr val="ffffff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Пятый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Шестой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Седьмой уровень структуры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4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0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634680" y="4415040"/>
            <a:ext cx="7560360" cy="1231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ru-RU" sz="2000" spc="-1" strike="noStrike" cap="all">
                <a:solidFill>
                  <a:srgbClr val="c00000"/>
                </a:solidFill>
                <a:latin typeface="Century Gothic"/>
              </a:rPr>
              <a:t>Муниципальное образование васильевское сельское поселение Белогорского района Республики Крым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-50040" y="212400"/>
            <a:ext cx="8930160" cy="82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ru-RU" sz="2400" spc="-1" strike="noStrike" cap="all">
                <a:solidFill>
                  <a:srgbClr val="c00000"/>
                </a:solidFill>
                <a:latin typeface="Century Gothic"/>
              </a:rPr>
              <a:t>Бюджет для граждан ПРОЕКТ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 cap="all">
                <a:solidFill>
                  <a:srgbClr val="c00000"/>
                </a:solidFill>
                <a:latin typeface="Century Gothic"/>
              </a:rPr>
              <a:t>На 2020 год и на плановый период 2021-2022 годов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44" name="Picture 9" descr=""/>
          <p:cNvPicPr/>
          <p:nvPr/>
        </p:nvPicPr>
        <p:blipFill>
          <a:blip r:embed="rId1"/>
          <a:stretch/>
        </p:blipFill>
        <p:spPr>
          <a:xfrm>
            <a:off x="1979640" y="1822680"/>
            <a:ext cx="5544360" cy="273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187640" y="234360"/>
            <a:ext cx="6851160" cy="96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fffff"/>
                </a:solidFill>
                <a:latin typeface="Century Gothic"/>
              </a:rPr>
              <a:t>Доходы бюджета</a:t>
            </a:r>
            <a:r>
              <a:rPr b="0" lang="ru-RU" sz="1800" spc="-1" strike="noStrike">
                <a:solidFill>
                  <a:srgbClr val="ffffff"/>
                </a:solidFill>
                <a:latin typeface="Century Gothic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871200" y="3510720"/>
            <a:ext cx="2304720" cy="3230280"/>
          </a:xfrm>
          <a:prstGeom prst="rect">
            <a:avLst/>
          </a:prstGeom>
          <a:blipFill rotWithShape="0">
            <a:blip r:embed="rId1">
              <a:alphaModFix amt="66000"/>
            </a:blip>
            <a:tile/>
          </a:blip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Поступления от уплаты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налогов, установленных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Налоговым Кодексом РФ: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-налог на доходы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физических лиц;</a:t>
            </a:r>
            <a:endParaRPr b="0" lang="ru-RU" sz="1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акцизы по подакцизным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товарам(продукции)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производимым на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территории РФ;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-единый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сельскохозяйственный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налог;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-налог на землю;</a:t>
            </a:r>
            <a:endParaRPr b="0" lang="ru-RU" sz="1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госпошлина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3549960" y="3505680"/>
            <a:ext cx="2663640" cy="3235320"/>
          </a:xfrm>
          <a:prstGeom prst="rect">
            <a:avLst/>
          </a:prstGeom>
          <a:blipFill rotWithShape="0">
            <a:blip r:embed="rId2">
              <a:alphaModFix amt="61000"/>
            </a:blip>
            <a:tile/>
          </a:blip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Платежи, установленные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законодательством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Российской Федерации: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-арендная плата за землю;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-доходы от использования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муниципального имущества;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-штрафы за нарушение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законодательства;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-прочие неналоговые доходы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6347520" y="3510720"/>
            <a:ext cx="2304720" cy="3230280"/>
          </a:xfrm>
          <a:prstGeom prst="rect">
            <a:avLst/>
          </a:prstGeom>
          <a:blipFill rotWithShape="0">
            <a:blip r:embed="rId3">
              <a:alphaModFix amt="57000"/>
            </a:blip>
            <a:tile/>
          </a:blip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Поступления от других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бюджетов (межбюджетные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трансферты),организаций,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граждан (кроме налоговых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и неналоговых доходов)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1727280" y="3013560"/>
            <a:ext cx="504360" cy="49176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6"/>
          <p:cNvSpPr/>
          <p:nvPr/>
        </p:nvSpPr>
        <p:spPr>
          <a:xfrm>
            <a:off x="7236000" y="3018600"/>
            <a:ext cx="504360" cy="49176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7"/>
          <p:cNvSpPr/>
          <p:nvPr/>
        </p:nvSpPr>
        <p:spPr>
          <a:xfrm>
            <a:off x="4507920" y="3018600"/>
            <a:ext cx="504360" cy="49176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8" name="Group 8"/>
          <p:cNvGrpSpPr/>
          <p:nvPr/>
        </p:nvGrpSpPr>
        <p:grpSpPr>
          <a:xfrm>
            <a:off x="871200" y="1350000"/>
            <a:ext cx="7772040" cy="1663560"/>
            <a:chOff x="871200" y="1350000"/>
            <a:chExt cx="7772040" cy="1663560"/>
          </a:xfrm>
        </p:grpSpPr>
        <p:sp>
          <p:nvSpPr>
            <p:cNvPr id="289" name="CustomShape 9"/>
            <p:cNvSpPr/>
            <p:nvPr/>
          </p:nvSpPr>
          <p:spPr>
            <a:xfrm flipV="1" rot="16200000">
              <a:off x="5851080" y="758160"/>
              <a:ext cx="491760" cy="2680200"/>
            </a:xfrm>
            <a:prstGeom prst="bentConnector3">
              <a:avLst>
                <a:gd name="adj1" fmla="val 50000"/>
              </a:avLst>
            </a:prstGeom>
            <a:blipFill rotWithShape="0">
              <a:blip r:embed="rId4"/>
              <a:tile/>
            </a:blipFill>
            <a:ln w="2844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" name="CustomShape 10"/>
            <p:cNvSpPr/>
            <p:nvPr/>
          </p:nvSpPr>
          <p:spPr>
            <a:xfrm flipV="1" rot="16200000">
              <a:off x="4559400" y="2049120"/>
              <a:ext cx="396360" cy="1440"/>
            </a:xfrm>
            <a:prstGeom prst="bentConnector3">
              <a:avLst>
                <a:gd name="adj1" fmla="val 50000"/>
              </a:avLst>
            </a:prstGeom>
            <a:blipFill rotWithShape="0">
              <a:blip r:embed="rId5"/>
              <a:tile/>
            </a:blipFill>
            <a:ln w="2844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CustomShape 11"/>
            <p:cNvSpPr/>
            <p:nvPr/>
          </p:nvSpPr>
          <p:spPr>
            <a:xfrm flipH="1" flipV="1" rot="5400000">
              <a:off x="3171600" y="758160"/>
              <a:ext cx="491760" cy="2676600"/>
            </a:xfrm>
            <a:prstGeom prst="bentConnector3">
              <a:avLst>
                <a:gd name="adj1" fmla="val 50000"/>
              </a:avLst>
            </a:prstGeom>
            <a:blipFill rotWithShape="0">
              <a:blip r:embed="rId6"/>
              <a:tile/>
            </a:blipFill>
            <a:ln w="2844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CustomShape 12"/>
            <p:cNvSpPr/>
            <p:nvPr/>
          </p:nvSpPr>
          <p:spPr>
            <a:xfrm>
              <a:off x="3420000" y="1350000"/>
              <a:ext cx="2673000" cy="5011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/>
            </a:grad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ffffff"/>
                  </a:solidFill>
                  <a:latin typeface="Arial"/>
                </a:rPr>
                <a:t>Доходы бюджета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93" name="CustomShape 13"/>
            <p:cNvSpPr/>
            <p:nvPr/>
          </p:nvSpPr>
          <p:spPr>
            <a:xfrm>
              <a:off x="871200" y="2343960"/>
              <a:ext cx="2414160" cy="669600"/>
            </a:xfrm>
            <a:prstGeom prst="roundRect">
              <a:avLst>
                <a:gd name="adj" fmla="val 16667"/>
              </a:avLst>
            </a:prstGeom>
            <a:blipFill rotWithShape="0">
              <a:blip r:embed="rId7">
                <a:alphaModFix amt="57000"/>
              </a:blip>
              <a:tile/>
            </a:blip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</a:rPr>
                <a:t>Налоговые доходы</a:t>
              </a:r>
              <a:endParaRPr b="0" lang="ru-RU" sz="1700" spc="-1" strike="noStrike">
                <a:latin typeface="Arial"/>
              </a:endParaRPr>
            </a:p>
          </p:txBody>
        </p:sp>
        <p:sp>
          <p:nvSpPr>
            <p:cNvPr id="294" name="CustomShape 14"/>
            <p:cNvSpPr/>
            <p:nvPr/>
          </p:nvSpPr>
          <p:spPr>
            <a:xfrm>
              <a:off x="3549960" y="2248560"/>
              <a:ext cx="2414160" cy="669600"/>
            </a:xfrm>
            <a:prstGeom prst="roundRect">
              <a:avLst>
                <a:gd name="adj" fmla="val 16667"/>
              </a:avLst>
            </a:prstGeom>
            <a:blipFill rotWithShape="0">
              <a:blip r:embed="rId8">
                <a:alphaModFix amt="57000"/>
              </a:blip>
              <a:tile/>
            </a:blip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</a:rPr>
                <a:t>Неналоговые доходы</a:t>
              </a:r>
              <a:endParaRPr b="0" lang="ru-RU" sz="1700" spc="-1" strike="noStrike">
                <a:latin typeface="Arial"/>
              </a:endParaRPr>
            </a:p>
          </p:txBody>
        </p:sp>
        <p:sp>
          <p:nvSpPr>
            <p:cNvPr id="295" name="CustomShape 15"/>
            <p:cNvSpPr/>
            <p:nvPr/>
          </p:nvSpPr>
          <p:spPr>
            <a:xfrm>
              <a:off x="6229080" y="2343960"/>
              <a:ext cx="2414160" cy="669600"/>
            </a:xfrm>
            <a:prstGeom prst="roundRect">
              <a:avLst>
                <a:gd name="adj" fmla="val 16667"/>
              </a:avLst>
            </a:prstGeom>
            <a:blipFill rotWithShape="0">
              <a:blip r:embed="rId9">
                <a:alphaModFix amt="57000"/>
              </a:blip>
              <a:tile/>
            </a:blip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</a:rPr>
                <a:t>Безвозмездные </a:t>
              </a:r>
              <a:endParaRPr b="0" lang="ru-RU" sz="1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</a:rPr>
                <a:t>поступления</a:t>
              </a:r>
              <a:endParaRPr b="0" lang="ru-RU" sz="17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1182600" y="277920"/>
            <a:ext cx="67784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Основные сведения </a:t>
            </a:r>
            <a:br/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о межбюджетных отношениях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2411280" y="2781360"/>
            <a:ext cx="4247640" cy="2015640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Arial"/>
              </a:rPr>
              <a:t>Межбюджетные трансферты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 –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это средства,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предоставляемые одним бюджетом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бюджетной системы Российской Федерации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другому бюджету бюджетной системы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Российской Федерации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250920" y="2349360"/>
            <a:ext cx="1352160" cy="180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7423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99" name="CustomShape 4"/>
          <p:cNvSpPr/>
          <p:nvPr/>
        </p:nvSpPr>
        <p:spPr>
          <a:xfrm>
            <a:off x="250920" y="2349360"/>
            <a:ext cx="2017440" cy="215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7423" rotWithShape="0">
              <a:schemeClr val="accent1">
                <a:lumMod val="75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entury Gothic"/>
              </a:rPr>
              <a:t>Дотации</a:t>
            </a:r>
            <a:r>
              <a:rPr b="0" i="1" lang="ru-RU" sz="1800" spc="-1" strike="noStrike">
                <a:solidFill>
                  <a:srgbClr val="0070c0"/>
                </a:solidFill>
                <a:latin typeface="Century Gothic"/>
              </a:rPr>
              <a:t> </a:t>
            </a:r>
            <a:r>
              <a:rPr b="0" i="1" lang="ru-RU" sz="1400" spc="-1" strike="noStrike">
                <a:solidFill>
                  <a:srgbClr val="0070c0"/>
                </a:solidFill>
                <a:latin typeface="Century Gothic"/>
              </a:rPr>
              <a:t>(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</a:rPr>
              <a:t>от лат. "Dotatio" – дар, пожертвование</a:t>
            </a:r>
            <a:r>
              <a:rPr b="0" i="1" lang="ru-RU" sz="1400" spc="-1" strike="noStrike">
                <a:solidFill>
                  <a:srgbClr val="0070c0"/>
                </a:solidFill>
                <a:latin typeface="Century Gothic"/>
              </a:rPr>
              <a:t>) –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</a:rPr>
              <a:t>предоставляются без определения конкретной цели их использования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250920" y="4869000"/>
            <a:ext cx="3384360" cy="183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7423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entury Gothic"/>
              </a:rPr>
              <a:t>Субвенции</a:t>
            </a:r>
            <a:r>
              <a:rPr b="0" lang="ru-RU" sz="1800" spc="-1" strike="noStrike">
                <a:solidFill>
                  <a:srgbClr val="0070c0"/>
                </a:solidFill>
                <a:latin typeface="Century Gothic"/>
              </a:rPr>
              <a:t>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</a:rPr>
              <a:t>(от лат. "Subvenire" – приходить на помощь) – предоставляются на финансирование "переданных" другим публично-правовым образованиям полномочий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1" name="CustomShape 6"/>
          <p:cNvSpPr/>
          <p:nvPr/>
        </p:nvSpPr>
        <p:spPr>
          <a:xfrm>
            <a:off x="5364000" y="4878360"/>
            <a:ext cx="3455640" cy="18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7423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entury Gothic"/>
              </a:rPr>
              <a:t>Субсидии</a:t>
            </a:r>
            <a:r>
              <a:rPr b="0" lang="ru-RU" sz="1800" spc="-1" strike="noStrike">
                <a:solidFill>
                  <a:srgbClr val="0070c0"/>
                </a:solidFill>
                <a:latin typeface="Century Gothic"/>
              </a:rPr>
              <a:t>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</a:rPr>
              <a:t>(от лат. "Subsidium" – поддержка) – предоставляются на условиях долевого софинансирования расходов других бюджетов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2" name="CustomShape 7"/>
          <p:cNvSpPr/>
          <p:nvPr/>
        </p:nvSpPr>
        <p:spPr>
          <a:xfrm>
            <a:off x="6732720" y="2421000"/>
            <a:ext cx="2304720" cy="208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7423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entury Gothic"/>
              </a:rPr>
              <a:t>Иные межбюджетные трансферты</a:t>
            </a:r>
            <a:r>
              <a:rPr b="0" lang="ru-RU" sz="1800" spc="-1" strike="noStrike">
                <a:solidFill>
                  <a:srgbClr val="0070c0"/>
                </a:solidFill>
                <a:latin typeface="Century Gothic"/>
              </a:rPr>
              <a:t> –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</a:rPr>
              <a:t>предоставляются на определённые цели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03" name="CustomShape 8"/>
          <p:cNvSpPr/>
          <p:nvPr/>
        </p:nvSpPr>
        <p:spPr>
          <a:xfrm>
            <a:off x="649440" y="1409760"/>
            <a:ext cx="77720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90000"/>
              </a:lnSpc>
              <a:spcBef>
                <a:spcPts val="320"/>
              </a:spcBef>
              <a:buClr>
                <a:srgbClr val="ffffff"/>
              </a:buClr>
              <a:buFont typeface="Wingdings" charset="2"/>
              <a:buChar char=""/>
            </a:pPr>
            <a:r>
              <a:rPr b="1" i="1" lang="ru-RU" sz="1600" spc="-1" strike="noStrike">
                <a:solidFill>
                  <a:srgbClr val="ebebeb"/>
                </a:solidFill>
                <a:latin typeface="Century Gothic"/>
              </a:rPr>
              <a:t>Межбюджетные отношения</a:t>
            </a:r>
            <a:r>
              <a:rPr b="0" lang="ru-RU" sz="1600" spc="-1" strike="noStrike">
                <a:solidFill>
                  <a:srgbClr val="ebebeb"/>
                </a:solidFill>
                <a:latin typeface="Century Gothic"/>
              </a:rPr>
              <a:t> – это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20"/>
              </a:spcBef>
            </a:pP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827640" y="764640"/>
            <a:ext cx="7488360" cy="5400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 cap="all">
                <a:solidFill>
                  <a:srgbClr val="ffffff"/>
                </a:solidFill>
                <a:latin typeface="Times New Roman"/>
              </a:rPr>
              <a:t>	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 cap="all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</a:rPr>
              <a:t>Доходы бюджета сельского поселения на 2020 год предлагаются в сумме 18778,021 тыс. рублей, из них налоговые и неналоговые запланированы в сумме 3107,200 тыс.руб. Безвозмездные поступления запланированы в сумме 15670,821 тыс.руб.</a:t>
            </a:r>
            <a:endParaRPr b="0" lang="ru-RU" sz="15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</a:rPr>
              <a:t>Основными доходными источниками являются БЕзвозмездные поступления, их доля в 2020 году составит 83,4 процента в общих доходах проекта решения о бюджете поселения.</a:t>
            </a:r>
            <a:endParaRPr b="0" lang="ru-RU" sz="15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</a:rPr>
              <a:t>Доходы бюджета сельского поселения на плановый период 2021-2022 годов предлагаются в сумме 36721,843 тыс. рублей и 4414,355 тыс. рублей , из них налоговые и неналоговые запланированы в сумме 3231,100 тыс. руб и 3368,900 ТЫС. РУБ. Безвозмездные поступления запланированы в сумме 33490,743 тыс. руб. И  1045,455 тыс. руб</a:t>
            </a:r>
            <a:endParaRPr b="0" lang="ru-RU" sz="15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  <a:ea typeface="Microsoft YaHei"/>
              </a:rPr>
              <a:t>	</a:t>
            </a: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  <a:ea typeface="Microsoft YaHei"/>
              </a:rPr>
              <a:t>	</a:t>
            </a: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  <a:ea typeface="Microsoft YaHei"/>
              </a:rPr>
              <a:t>Основными доходными источниками являются в 2021 году безвозмездные поступления  их доля составит 91,2 процента </a:t>
            </a: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</a:rPr>
              <a:t>в общих доходах проекта решения о бюджете поселения, в 2022 году -налоговые и неналоговые поступления, их доля  составит 76,3 процента в общих доходах проекта решения о бюджете поселения.</a:t>
            </a:r>
            <a:endParaRPr b="0" lang="ru-RU" sz="15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1500" spc="-1" strike="noStrike" cap="all">
                <a:solidFill>
                  <a:srgbClr val="ffffff"/>
                </a:solidFill>
                <a:latin typeface="Times New Roman"/>
              </a:rPr>
              <a:t>.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110600" y="260280"/>
            <a:ext cx="692280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Arial"/>
              </a:rPr>
              <a:t>Основные доходные источники бюджета Васильевского сельского поселения</a:t>
            </a:r>
            <a:br/>
            <a:r>
              <a:rPr b="1" lang="ru-RU" sz="2000" spc="-1" strike="noStrike">
                <a:solidFill>
                  <a:srgbClr val="ffffff"/>
                </a:solidFill>
                <a:latin typeface="Arial"/>
              </a:rPr>
              <a:t>  в 2020 году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7020360" y="980640"/>
            <a:ext cx="15840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499"/>
              </a:spcBef>
            </a:pPr>
            <a:r>
              <a:rPr b="0" lang="ru-RU" sz="1000" spc="-1" strike="noStrike">
                <a:solidFill>
                  <a:srgbClr val="ffffff"/>
                </a:solidFill>
                <a:latin typeface="Arial"/>
              </a:rPr>
              <a:t>тыс.руб.</a:t>
            </a:r>
            <a:endParaRPr b="0" lang="ru-RU" sz="1000" spc="-1" strike="noStrike">
              <a:latin typeface="Arial"/>
            </a:endParaRPr>
          </a:p>
        </p:txBody>
      </p:sp>
      <p:graphicFrame>
        <p:nvGraphicFramePr>
          <p:cNvPr id="307" name="Table 3"/>
          <p:cNvGraphicFramePr/>
          <p:nvPr/>
        </p:nvGraphicFramePr>
        <p:xfrm>
          <a:off x="611640" y="1268640"/>
          <a:ext cx="7776000" cy="4794480"/>
        </p:xfrm>
        <a:graphic>
          <a:graphicData uri="http://schemas.openxmlformats.org/drawingml/2006/table">
            <a:tbl>
              <a:tblPr/>
              <a:tblGrid>
                <a:gridCol w="648000"/>
                <a:gridCol w="5040360"/>
                <a:gridCol w="1152000"/>
                <a:gridCol w="936000"/>
              </a:tblGrid>
              <a:tr h="259200">
                <a:tc rowSpan="2"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  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п/п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rowSpan="2"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gridSpan="2"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5360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 тыс.руб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к общему объему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9080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ВСЕГО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18778,021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9080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5452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1952,9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8008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1245,1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32436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40428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организаций и физических лиц, обладающих земельным участком, расположенным в границах сельских  поселений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707,6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9440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1154,3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99828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сельских  поселений (за исключением земельных участков муниципальных бюджетных и автономных учреждений)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883,7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0">
                <a:tc>
                  <a:txBody>
                    <a:bodyPr lIns="7920" rIns="7920" tIns="7920" bIns="0" anchor="ctr"/>
                    <a:p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400" spc="-1" strike="noStrike">
                          <a:latin typeface="Times New Roman"/>
                        </a:rPr>
                        <a:t>Доходы от сдачи в аренду имущества, находящегося в оперативном управлении органов управления сельских поселений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800" spc="-1" strike="noStrike">
                          <a:latin typeface="Arial"/>
                        </a:rPr>
                        <a:t>     </a:t>
                      </a:r>
                      <a:r>
                        <a:rPr b="0" lang="ru-RU" sz="1200" spc="-1" strike="noStrike">
                          <a:latin typeface="Arial"/>
                        </a:rPr>
                        <a:t> </a:t>
                      </a:r>
                      <a:r>
                        <a:rPr b="0" lang="ru-RU" sz="1200" spc="-1" strike="noStrike">
                          <a:latin typeface="Times New Roman"/>
                        </a:rPr>
                        <a:t>265,7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800" spc="-1" strike="noStrike">
                          <a:latin typeface="Arial"/>
                        </a:rPr>
                        <a:t>      </a:t>
                      </a:r>
                      <a:r>
                        <a:rPr b="0" lang="ru-RU" sz="1200" spc="-1" strike="noStrike">
                          <a:latin typeface="Times New Roman"/>
                        </a:rPr>
                        <a:t>1,4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71424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БЮДЖЕТОВ ДРУГИХ УРОВНЕЙ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15670,821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110600" y="260280"/>
            <a:ext cx="692280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Arial"/>
              </a:rPr>
              <a:t>Основные доходные источники бюджета Васильевского сельского поселения</a:t>
            </a:r>
            <a:br/>
            <a:r>
              <a:rPr b="1" lang="ru-RU" sz="2000" spc="-1" strike="noStrike">
                <a:solidFill>
                  <a:srgbClr val="ffffff"/>
                </a:solidFill>
                <a:latin typeface="Arial"/>
              </a:rPr>
              <a:t>  на плановый период 2021 и 2022 годов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7020360" y="980640"/>
            <a:ext cx="15840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499"/>
              </a:spcBef>
            </a:pPr>
            <a:r>
              <a:rPr b="0" lang="ru-RU" sz="1000" spc="-1" strike="noStrike">
                <a:solidFill>
                  <a:srgbClr val="ffffff"/>
                </a:solidFill>
                <a:latin typeface="Arial"/>
              </a:rPr>
              <a:t>тыс.руб.</a:t>
            </a:r>
            <a:endParaRPr b="0" lang="ru-RU" sz="1000" spc="-1" strike="noStrike">
              <a:latin typeface="Arial"/>
            </a:endParaRPr>
          </a:p>
        </p:txBody>
      </p:sp>
      <p:graphicFrame>
        <p:nvGraphicFramePr>
          <p:cNvPr id="310" name="Table 3"/>
          <p:cNvGraphicFramePr/>
          <p:nvPr/>
        </p:nvGraphicFramePr>
        <p:xfrm>
          <a:off x="323640" y="1268640"/>
          <a:ext cx="8712720" cy="4146840"/>
        </p:xfrm>
        <a:graphic>
          <a:graphicData uri="http://schemas.openxmlformats.org/drawingml/2006/table">
            <a:tbl>
              <a:tblPr/>
              <a:tblGrid>
                <a:gridCol w="792360"/>
                <a:gridCol w="3888000"/>
                <a:gridCol w="1224000"/>
                <a:gridCol w="936000"/>
                <a:gridCol w="1152000"/>
                <a:gridCol w="720360"/>
              </a:tblGrid>
              <a:tr h="190800">
                <a:tc rowSpan="2"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  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п/п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rowSpan="2"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gridSpan="2"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55584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 тыс. руб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к общему объему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 тыс. руб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к общему объему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9080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ВСЕГО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36721,843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4414,355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9080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9080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2030,6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2136,6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48,4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0628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1308,6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1400,2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0628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60228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организаций и физических лиц, обладающих земельным участком, расположенным в границах сельских  поселений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721,8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736,2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9080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1200,5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1232,3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119628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сельских  поселений (за исключением земельных участков муниципальных бюджетных и автономных учреждений)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919,1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939,6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21,4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0">
                <a:tc>
                  <a:txBody>
                    <a:bodyPr lIns="7920" rIns="7920" tIns="7920" bIns="0" anchor="ctr"/>
                    <a:p>
                      <a:r>
                        <a:rPr b="0" lang="ru-RU" sz="1200" spc="-1" strike="noStrike">
                          <a:latin typeface="Times New Roman"/>
                        </a:rPr>
                        <a:t>         </a:t>
                      </a:r>
                      <a:r>
                        <a:rPr b="0" lang="ru-RU" sz="1200" spc="-1" strike="noStrike">
                          <a:latin typeface="Times New Roman"/>
                        </a:rPr>
                        <a:t>2.</a:t>
                      </a:r>
                      <a:endParaRPr b="0" lang="ru-RU" sz="1200" spc="-1" strike="noStrike">
                        <a:latin typeface="Times New Roman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400" spc="-1" strike="noStrike">
                          <a:latin typeface="Times New Roman"/>
                        </a:rPr>
                        <a:t>Доходы от сдачи в аренду имущества, находящегося в оперативном управлении органов управления сельских посел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800" spc="-1" strike="noStrike">
                          <a:latin typeface="Arial"/>
                        </a:rPr>
                        <a:t>        </a:t>
                      </a:r>
                      <a:r>
                        <a:rPr b="0" lang="ru-RU" sz="1200" spc="-1" strike="noStrike">
                          <a:latin typeface="Times New Roman"/>
                        </a:rPr>
                        <a:t>276,3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200" spc="-1" strike="noStrike">
                          <a:latin typeface="Times New Roman"/>
                        </a:rPr>
                        <a:t>        </a:t>
                      </a:r>
                      <a:r>
                        <a:rPr b="0" lang="ru-RU" sz="1200" spc="-1" strike="noStrike">
                          <a:latin typeface="Times New Roman"/>
                        </a:rPr>
                        <a:t>0,8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200" spc="-1" strike="noStrike">
                          <a:latin typeface="Times New Roman"/>
                        </a:rPr>
                        <a:t>         </a:t>
                      </a:r>
                      <a:r>
                        <a:rPr b="0" lang="ru-RU" sz="1200" spc="-1" strike="noStrike">
                          <a:latin typeface="Times New Roman"/>
                        </a:rPr>
                        <a:t>287,4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r>
                        <a:rPr b="0" lang="ru-RU" sz="1200" spc="-1" strike="noStrike">
                          <a:latin typeface="Times New Roman"/>
                        </a:rPr>
                        <a:t>      </a:t>
                      </a:r>
                      <a:r>
                        <a:rPr b="0" lang="ru-RU" sz="1200" spc="-1" strike="noStrike">
                          <a:latin typeface="Times New Roman"/>
                        </a:rPr>
                        <a:t>6,5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373320"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БЮДЖЕТОВ ДРУГИХ УРОВНЕЙ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33490,743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1045,455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 tIns="792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827640" y="188640"/>
            <a:ext cx="77720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entury Gothic"/>
              </a:rPr>
              <a:t>Структура расходов бюджета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Century Gothic"/>
              </a:rPr>
              <a:t> Васильевского сельского поселения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Century Gothic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312" name="Table 2"/>
          <p:cNvGraphicFramePr/>
          <p:nvPr/>
        </p:nvGraphicFramePr>
        <p:xfrm>
          <a:off x="539640" y="1755720"/>
          <a:ext cx="8208360" cy="3713400"/>
        </p:xfrm>
        <a:graphic>
          <a:graphicData uri="http://schemas.openxmlformats.org/drawingml/2006/table">
            <a:tbl>
              <a:tblPr/>
              <a:tblGrid>
                <a:gridCol w="668160"/>
                <a:gridCol w="2643840"/>
                <a:gridCol w="792000"/>
                <a:gridCol w="864000"/>
                <a:gridCol w="936000"/>
                <a:gridCol w="648000"/>
                <a:gridCol w="792000"/>
                <a:gridCol w="864360"/>
              </a:tblGrid>
              <a:tr h="336600">
                <a:tc rowSpan="2"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Раздел 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Показатель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2020 год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2021 год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1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2022 год</a:t>
                      </a:r>
                      <a:endParaRPr b="0" lang="ru-RU" sz="11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7080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бюджет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%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бюджет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%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бюджет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%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240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ВСЕГО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18778,021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36721,843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4414,355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5448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01 00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в том числе: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2968,68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2399,038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6,5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3015,375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68,3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204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02 03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Национальная оборона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196,876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200,265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211,847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4,8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0204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0309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Национальная безопасность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36,0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36,0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0412</a:t>
                      </a:r>
                      <a:endParaRPr b="0" lang="ru-RU" sz="1500" spc="-1" strike="noStrike">
                        <a:latin typeface="Times New Roman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Национальная экономика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150,0</a:t>
                      </a:r>
                      <a:endParaRPr b="0" lang="ru-RU" sz="1200" spc="-1" strike="noStrike">
                        <a:latin typeface="Times New Roman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0,8</a:t>
                      </a:r>
                      <a:endParaRPr b="0" lang="ru-RU" sz="1200" spc="-1" strike="noStrike">
                        <a:latin typeface="Times New Roman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0,00</a:t>
                      </a:r>
                      <a:endParaRPr b="0" lang="ru-RU" sz="1200" spc="-1" strike="noStrike">
                        <a:latin typeface="Times New Roman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0,00</a:t>
                      </a:r>
                      <a:endParaRPr b="0" lang="ru-RU" sz="1200" spc="-1" strike="noStrike">
                        <a:latin typeface="Times New Roman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150,0</a:t>
                      </a:r>
                      <a:endParaRPr b="0" lang="ru-RU" sz="1200" spc="-1" strike="noStrike">
                        <a:latin typeface="Times New Roman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3,4</a:t>
                      </a:r>
                      <a:endParaRPr b="0" lang="ru-RU" sz="1200" spc="-1" strike="noStrike">
                        <a:latin typeface="Times New Roman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0502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Коммунальное хозяйство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15000,00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79,9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33786,427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92,0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500,00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11,3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084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05 03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Благоустройство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368,190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167,253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232,789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0204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08 01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Культура, кинематография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58,275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58,275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58,275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320">
                <a:tc>
                  <a:txBody>
                    <a:bodyPr anchor="b"/>
                    <a:p>
                      <a:pPr marL="343080" indent="-34272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00 00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110,583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210,068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b"/>
                    <a:p>
                      <a:pPr marL="343080" indent="-342720"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4,7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3" name="CustomShape 3"/>
          <p:cNvSpPr/>
          <p:nvPr/>
        </p:nvSpPr>
        <p:spPr>
          <a:xfrm>
            <a:off x="6876360" y="1484640"/>
            <a:ext cx="15840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499"/>
              </a:spcBef>
            </a:pPr>
            <a:r>
              <a:rPr b="0" lang="ru-RU" sz="1000" spc="-1" strike="noStrike">
                <a:solidFill>
                  <a:srgbClr val="ffffff"/>
                </a:solidFill>
                <a:latin typeface="Arial"/>
              </a:rPr>
              <a:t>тыс.руб.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" name="Table 1"/>
          <p:cNvGraphicFramePr/>
          <p:nvPr/>
        </p:nvGraphicFramePr>
        <p:xfrm>
          <a:off x="755640" y="476640"/>
          <a:ext cx="7344360" cy="4960800"/>
        </p:xfrm>
        <a:graphic>
          <a:graphicData uri="http://schemas.openxmlformats.org/drawingml/2006/table">
            <a:tbl>
              <a:tblPr/>
              <a:tblGrid>
                <a:gridCol w="3936600"/>
                <a:gridCol w="1135800"/>
                <a:gridCol w="1135800"/>
                <a:gridCol w="1136160"/>
              </a:tblGrid>
              <a:tr h="576000">
                <a:tc>
                  <a:txBody>
                    <a:bodyPr lIns="51480" rIns="514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Наименование муниципальных программ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2020год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2021 год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2022 год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3000">
                <a:tc>
                  <a:txBody>
                    <a:bodyPr lIns="51480" rIns="514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Всего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18 328,836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36 344,295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3 739,311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3000">
                <a:tc>
                  <a:txBody>
                    <a:bodyPr lIns="51480" rIns="51480" tIns="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Удельный вес в общей структуре расходов (%)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97,6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99,0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84,7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415160">
                <a:tc>
                  <a:txBody>
                    <a:bodyPr lIns="68400" rIns="68400" tIns="0" bIns="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1. Программа «Обеспечение деятельности администрации Васильевского сельского поселения Белогорского района Республики Крым по решению вопросов местного значения и переданных государственных полномочий на 2020 год и  на плановый период 2021 и 2022 годов», тыс. руб.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2960,646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2390,614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3006,522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061280">
                <a:tc>
                  <a:txBody>
                    <a:bodyPr lIns="68400" rIns="68400" tIns="0" bIns="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2. Программа «Благоустройство территории  Васильевского сельского поселения Белогорского района Республики Крым», тыс. руб.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368,190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167,253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232,789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062360">
                <a:tc>
                  <a:txBody>
                    <a:bodyPr lIns="68400" rIns="68400" tIns="0" bIns="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3. Программа «Развитие водоснабжения территории Васильевского сельского поселения Белогорского района Республики Крым», тыс.руб.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15000,00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33786,427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 tIns="0" bIns="0" anchor="ctr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500,000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95640" y="2277000"/>
            <a:ext cx="7920360" cy="173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ru-RU" sz="5400" spc="299" strike="noStrike">
                <a:solidFill>
                  <a:srgbClr val="c9ff59"/>
                </a:solidFill>
                <a:latin typeface="Century Gothic"/>
              </a:rPr>
              <a:t>СПАСИБО ЗА ВНИМАНИЕ!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84560" y="452880"/>
            <a:ext cx="7054920" cy="1400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b0f0"/>
                </a:solidFill>
                <a:latin typeface="Century Gothic"/>
              </a:rPr>
              <a:t>Уважаемые жители Васильевского сельского поселения!</a:t>
            </a:r>
            <a:endParaRPr b="0" lang="ru-RU" sz="36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609480" y="2160720"/>
            <a:ext cx="7922520" cy="42922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19000"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	</a:t>
            </a: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</a:rPr>
              <a:t>Эффективное, ответственное и прозрачное управление муниципальными финансами Васильевского сельского поселения является базовым условием достижения стратегических целей социально-экономического развития нашего сельского поселения. Одной из ключевых задач бюджетной политики Васильевского сельского поселения на 2020 год и на плановый период 2021-2022 годов является обеспечение прозрачности и открытости бюджетного процесса.</a:t>
            </a:r>
            <a:endParaRPr b="0" lang="ru-RU" sz="2700" spc="-1" strike="noStrike">
              <a:solidFill>
                <a:srgbClr val="ffffff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700" spc="-1" strike="noStrike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</a:rPr>
              <a:t>Для привлечения большего количества жителей поселения к участию в обсуждении вопросов формирования бюджета Васильевского сельского поселения Белогорского района и его исполнения разработан «Бюджет для граждан». «Бюджет для граждан» предназначен, прежде всего, для жителей, не обладающих специальными знаниями в сфере бюджетного законодательства. Информация,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Васильевского сельского поселения, с основными характеристиками бюджета поселения и результатами его исполнения.</a:t>
            </a:r>
            <a:endParaRPr b="0" lang="ru-RU" sz="2700" spc="-1" strike="noStrike">
              <a:solidFill>
                <a:srgbClr val="ffffff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700" spc="-1" strike="noStrike">
                <a:solidFill>
                  <a:srgbClr val="ffffff"/>
                </a:solidFill>
                <a:latin typeface="Times New Roman"/>
              </a:rPr>
              <a:t>        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Васильевского сельского поселения. </a:t>
            </a:r>
            <a:endParaRPr b="0" lang="ru-RU" sz="2700" spc="-1" strike="noStrike">
              <a:solidFill>
                <a:srgbClr val="ffffff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700" spc="-1" strike="noStrike">
                <a:solidFill>
                  <a:srgbClr val="ffffff"/>
                </a:solidFill>
                <a:latin typeface="Times New Roman"/>
              </a:rPr>
              <a:t> </a:t>
            </a:r>
            <a:endParaRPr b="0" lang="ru-RU" sz="27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 descr=""/>
          <p:cNvPicPr/>
          <p:nvPr/>
        </p:nvPicPr>
        <p:blipFill>
          <a:blip r:embed="rId1"/>
          <a:stretch/>
        </p:blipFill>
        <p:spPr>
          <a:xfrm>
            <a:off x="467640" y="336960"/>
            <a:ext cx="8284680" cy="621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4518000" y="692640"/>
            <a:ext cx="3087720" cy="4816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0000"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2400" spc="-1" strike="noStrike" u="sng">
                <a:solidFill>
                  <a:srgbClr val="ffffff"/>
                </a:solidFill>
                <a:uFillTx/>
                <a:latin typeface="Times New Roman"/>
              </a:rPr>
              <a:t>БЮДЖЕТ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 – 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  <a:endParaRPr b="0" lang="ru-RU" sz="24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Каждое публично-правовое образование имеет свой БЮДЖЕТ: </a:t>
            </a:r>
            <a:endParaRPr b="0" lang="ru-RU" sz="24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Российская Федерация - </a:t>
            </a:r>
            <a:r>
              <a:rPr b="0" i="1" lang="ru-RU" sz="2400" spc="-1" strike="noStrike">
                <a:solidFill>
                  <a:srgbClr val="ffffff"/>
                </a:solidFill>
                <a:latin typeface="Times New Roman"/>
              </a:rPr>
              <a:t>федеральный бюджет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;</a:t>
            </a:r>
            <a:endParaRPr b="0" lang="ru-RU" sz="24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субъекты Российской Федерации – </a:t>
            </a:r>
            <a:r>
              <a:rPr b="0" i="1" lang="ru-RU" sz="2400" spc="-1" strike="noStrike">
                <a:solidFill>
                  <a:srgbClr val="ffffff"/>
                </a:solidFill>
                <a:latin typeface="Times New Roman"/>
              </a:rPr>
              <a:t>областной, краевой, республиканские бюджеты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; </a:t>
            </a:r>
            <a:endParaRPr b="0" lang="ru-RU" sz="24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муниципальные районы, городские округа, городские и сельские поселения – </a:t>
            </a:r>
            <a:r>
              <a:rPr b="0" i="1" lang="ru-RU" sz="2400" spc="-1" strike="noStrike">
                <a:solidFill>
                  <a:srgbClr val="ffffff"/>
                </a:solidFill>
                <a:latin typeface="Times New Roman"/>
              </a:rPr>
              <a:t>местные бюджеты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</a:rPr>
              <a:t>.</a:t>
            </a:r>
            <a:endParaRPr b="0" lang="ru-RU" sz="2400" spc="-1" strike="noStrike">
              <a:solidFill>
                <a:srgbClr val="ffffff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400" spc="-1" strike="noStrike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249" name="Объект 2" descr=""/>
          <p:cNvPicPr/>
          <p:nvPr/>
        </p:nvPicPr>
        <p:blipFill>
          <a:blip r:embed="rId1"/>
          <a:stretch/>
        </p:blipFill>
        <p:spPr>
          <a:xfrm>
            <a:off x="826920" y="692640"/>
            <a:ext cx="3298320" cy="469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 descr=""/>
          <p:cNvPicPr/>
          <p:nvPr/>
        </p:nvPicPr>
        <p:blipFill>
          <a:blip r:embed="rId1"/>
          <a:stretch/>
        </p:blipFill>
        <p:spPr>
          <a:xfrm>
            <a:off x="380880" y="816120"/>
            <a:ext cx="8344080" cy="527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" descr=""/>
          <p:cNvPicPr/>
          <p:nvPr/>
        </p:nvPicPr>
        <p:blipFill>
          <a:blip r:embed="rId1"/>
          <a:stretch/>
        </p:blipFill>
        <p:spPr>
          <a:xfrm>
            <a:off x="457200" y="548640"/>
            <a:ext cx="4038120" cy="5616360"/>
          </a:xfrm>
          <a:prstGeom prst="rect">
            <a:avLst/>
          </a:prstGeom>
          <a:ln>
            <a:noFill/>
          </a:ln>
        </p:spPr>
      </p:pic>
      <p:sp>
        <p:nvSpPr>
          <p:cNvPr id="252" name="TextShape 1"/>
          <p:cNvSpPr txBox="1"/>
          <p:nvPr/>
        </p:nvSpPr>
        <p:spPr>
          <a:xfrm>
            <a:off x="4468320" y="548640"/>
            <a:ext cx="3087720" cy="5464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9000"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0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</a:rPr>
              <a:t>Доходы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</a:rPr>
              <a:t> бюджета Васильевского сельского поселения Белогорского района – поступающие в бюджет поселения денежные средства.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</a:rPr>
              <a:t>Расходы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</a:rPr>
              <a:t> бюджета Васильевского сельского поселения Белогорского района – выплачиваемые из бюджета поселения денежные средства.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</a:rPr>
              <a:t>Дефицит бюджета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 –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</a:rPr>
              <a:t>это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</a:rPr>
              <a:t>превышение расходов над доходами. При его наличии принимается решение об источниках покрытия дефицита: использовать имеющиеся остатки, взять в долг (кредит).</a:t>
            </a:r>
            <a:r>
              <a:rPr b="1" lang="ru-RU" sz="1800" spc="-1" strike="noStrike" u="sng">
                <a:solidFill>
                  <a:srgbClr val="ffffff"/>
                </a:solidFill>
                <a:uFillTx/>
                <a:latin typeface="Times New Roman"/>
              </a:rPr>
              <a:t> 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</a:rPr>
              <a:t>Профицит бюджета</a:t>
            </a:r>
            <a:r>
              <a:rPr b="1" i="1" lang="ru-RU" sz="1800" spc="-1" strike="noStrike">
                <a:solidFill>
                  <a:srgbClr val="ffffff"/>
                </a:solidFill>
                <a:latin typeface="Times New Roman"/>
              </a:rPr>
              <a:t> 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</a:rPr>
              <a:t>это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</a:rPr>
              <a:t>превышение доходов над расходами. При его наличии принимается решение как использовать: накапливать резервы, остатки, погашать долг.</a:t>
            </a: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34600" y="37944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3000"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ebebeb"/>
                </a:solidFill>
                <a:latin typeface="Times New Roman"/>
              </a:rPr>
              <a:t>	</a:t>
            </a:r>
            <a:r>
              <a:rPr b="1" lang="ru-RU" sz="1800" spc="-1" strike="noStrike" u="sng">
                <a:solidFill>
                  <a:srgbClr val="ebebeb"/>
                </a:solidFill>
                <a:uFillTx/>
                <a:latin typeface="Times New Roman"/>
              </a:rPr>
              <a:t>Бюджетный процесс</a:t>
            </a:r>
            <a:r>
              <a:rPr b="0" lang="ru-RU" sz="1800" spc="-1" strike="noStrike">
                <a:solidFill>
                  <a:srgbClr val="ebebeb"/>
                </a:solidFill>
                <a:latin typeface="Times New Roman"/>
              </a:rPr>
              <a:t> – законодательно 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                </a:t>
            </a:r>
            <a:br/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3635280" y="3068640"/>
            <a:ext cx="2518920" cy="1512360"/>
          </a:xfrm>
          <a:prstGeom prst="ellipse">
            <a:avLst/>
          </a:prstGeom>
          <a:solidFill>
            <a:srgbClr val="ff0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</a:rPr>
              <a:t>Бюджетный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</a:rPr>
              <a:t>процесс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755640" y="2133720"/>
            <a:ext cx="2736360" cy="158400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Утверждение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отчёта об исполнении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бюджета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предыдущего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6" name="CustomShape 4"/>
          <p:cNvSpPr/>
          <p:nvPr/>
        </p:nvSpPr>
        <p:spPr>
          <a:xfrm>
            <a:off x="971640" y="4005360"/>
            <a:ext cx="2665080" cy="151092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Формирование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отчёта об исполнении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бюджета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предыдущего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7" name="CustomShape 5"/>
          <p:cNvSpPr/>
          <p:nvPr/>
        </p:nvSpPr>
        <p:spPr>
          <a:xfrm>
            <a:off x="3564000" y="4941720"/>
            <a:ext cx="2952360" cy="129492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Исполнение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бюджета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в текущем году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8" name="CustomShape 6"/>
          <p:cNvSpPr/>
          <p:nvPr/>
        </p:nvSpPr>
        <p:spPr>
          <a:xfrm>
            <a:off x="6300720" y="4005360"/>
            <a:ext cx="2520720" cy="143964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Утверждение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очередного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9" name="CustomShape 7"/>
          <p:cNvSpPr/>
          <p:nvPr/>
        </p:nvSpPr>
        <p:spPr>
          <a:xfrm>
            <a:off x="6227640" y="2276640"/>
            <a:ext cx="2447640" cy="143964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Рассмотрение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проекта 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очередного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0" name="CustomShape 8"/>
          <p:cNvSpPr/>
          <p:nvPr/>
        </p:nvSpPr>
        <p:spPr>
          <a:xfrm>
            <a:off x="3419640" y="1557360"/>
            <a:ext cx="2736360" cy="1294920"/>
          </a:xfrm>
          <a:prstGeom prst="ellipse">
            <a:avLst/>
          </a:prstGeom>
          <a:solidFill>
            <a:schemeClr val="accent2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Составление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проекта 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очередного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1" name="Line 9"/>
          <p:cNvSpPr/>
          <p:nvPr/>
        </p:nvSpPr>
        <p:spPr>
          <a:xfrm>
            <a:off x="3419280" y="3213000"/>
            <a:ext cx="360360" cy="28728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Line 10"/>
          <p:cNvSpPr/>
          <p:nvPr/>
        </p:nvSpPr>
        <p:spPr>
          <a:xfrm>
            <a:off x="4787640" y="2852640"/>
            <a:ext cx="360" cy="21564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Line 11"/>
          <p:cNvSpPr/>
          <p:nvPr/>
        </p:nvSpPr>
        <p:spPr>
          <a:xfrm flipV="1">
            <a:off x="6084720" y="3357360"/>
            <a:ext cx="287280" cy="216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Line 12"/>
          <p:cNvSpPr/>
          <p:nvPr/>
        </p:nvSpPr>
        <p:spPr>
          <a:xfrm flipH="1">
            <a:off x="3419280" y="4076640"/>
            <a:ext cx="289080" cy="28872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Line 13"/>
          <p:cNvSpPr/>
          <p:nvPr/>
        </p:nvSpPr>
        <p:spPr>
          <a:xfrm>
            <a:off x="4859280" y="4581360"/>
            <a:ext cx="360" cy="360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Line 14"/>
          <p:cNvSpPr/>
          <p:nvPr/>
        </p:nvSpPr>
        <p:spPr>
          <a:xfrm>
            <a:off x="6011640" y="4149720"/>
            <a:ext cx="432000" cy="21564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15"/>
          <p:cNvSpPr/>
          <p:nvPr/>
        </p:nvSpPr>
        <p:spPr>
          <a:xfrm>
            <a:off x="8604360" y="3284640"/>
            <a:ext cx="360000" cy="1152000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16"/>
          <p:cNvSpPr/>
          <p:nvPr/>
        </p:nvSpPr>
        <p:spPr>
          <a:xfrm rot="21000000">
            <a:off x="2700000" y="1773000"/>
            <a:ext cx="718920" cy="43128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17"/>
          <p:cNvSpPr/>
          <p:nvPr/>
        </p:nvSpPr>
        <p:spPr>
          <a:xfrm rot="1200000">
            <a:off x="6227640" y="1915920"/>
            <a:ext cx="718920" cy="43128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18"/>
          <p:cNvSpPr/>
          <p:nvPr/>
        </p:nvSpPr>
        <p:spPr>
          <a:xfrm rot="9600000">
            <a:off x="6516720" y="5445360"/>
            <a:ext cx="718920" cy="43128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9"/>
          <p:cNvSpPr/>
          <p:nvPr/>
        </p:nvSpPr>
        <p:spPr>
          <a:xfrm rot="12000000">
            <a:off x="2843280" y="5445360"/>
            <a:ext cx="718920" cy="43128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20"/>
          <p:cNvSpPr/>
          <p:nvPr/>
        </p:nvSpPr>
        <p:spPr>
          <a:xfrm rot="16200000">
            <a:off x="215280" y="3681000"/>
            <a:ext cx="1152000" cy="360000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8" descr=""/>
          <p:cNvPicPr/>
          <p:nvPr/>
        </p:nvPicPr>
        <p:blipFill>
          <a:blip r:embed="rId1"/>
          <a:stretch/>
        </p:blipFill>
        <p:spPr>
          <a:xfrm>
            <a:off x="767160" y="4005000"/>
            <a:ext cx="3228480" cy="2678040"/>
          </a:xfrm>
          <a:prstGeom prst="rect">
            <a:avLst/>
          </a:prstGeom>
          <a:ln>
            <a:noFill/>
          </a:ln>
          <a:effectLst>
            <a:outerShdw algn="ctr" dir="18900000" dist="107423" rotWithShape="0">
              <a:schemeClr val="bg2">
                <a:alpha val="50000"/>
              </a:schemeClr>
            </a:outerShdw>
          </a:effectLst>
        </p:spPr>
      </p:pic>
      <p:sp>
        <p:nvSpPr>
          <p:cNvPr id="274" name="CustomShape 1"/>
          <p:cNvSpPr/>
          <p:nvPr/>
        </p:nvSpPr>
        <p:spPr>
          <a:xfrm>
            <a:off x="467640" y="3064680"/>
            <a:ext cx="7974360" cy="1007640"/>
          </a:xfrm>
          <a:prstGeom prst="rect">
            <a:avLst/>
          </a:prstGeom>
          <a:noFill/>
          <a:ln w="9360">
            <a:noFill/>
          </a:ln>
          <a:effectLst>
            <a:outerShdw algn="ctr" dir="18900000" dist="107423" rotWithShape="0">
              <a:schemeClr val="bg2">
                <a:alpha val="50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Каждый житель Васильевского сельского поселения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может принять участие в обсуждении проекта 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 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поселения и отчёта о его исполнении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75" name="Picture 20" descr=""/>
          <p:cNvPicPr/>
          <p:nvPr/>
        </p:nvPicPr>
        <p:blipFill>
          <a:blip r:embed="rId2"/>
          <a:stretch/>
        </p:blipFill>
        <p:spPr>
          <a:xfrm>
            <a:off x="4860000" y="260640"/>
            <a:ext cx="3581640" cy="280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1331640" y="404640"/>
            <a:ext cx="67784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3800" spc="-1" strike="noStrike">
                <a:solidFill>
                  <a:srgbClr val="00b050"/>
                </a:solidFill>
                <a:latin typeface="Century Gothic"/>
              </a:rPr>
              <a:t>Доходы и расходы бюджета</a:t>
            </a:r>
            <a:endParaRPr b="0" lang="ru-RU" sz="3800" spc="-1" strike="noStrike"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914400" y="1412640"/>
            <a:ext cx="69847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</a:rPr>
              <a:t>ПРИНЦИП разграничения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 доходов, расходов и источников финансирования дефицита бюджета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900000" y="2492280"/>
            <a:ext cx="50400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За каждым бюджетом в соответствии с законодательством Российской Федерации закреплены ДОХОДЫ, РАСХОДЫ и источники финансирования дефицита бюджета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830520" y="4149000"/>
            <a:ext cx="7632360" cy="213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Разграничение </a:t>
            </a:r>
            <a:r>
              <a:rPr b="1" lang="ru-RU" sz="1600" spc="-1" strike="noStrike" u="sng">
                <a:solidFill>
                  <a:srgbClr val="ffffff"/>
                </a:solidFill>
                <a:uFillTx/>
                <a:latin typeface="Arial"/>
              </a:rPr>
              <a:t>доходов </a:t>
            </a: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бюджетов установлено Бюджетным Кодексом Российской Федерации, региональным и муниципальным законодательством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Разграничение </a:t>
            </a:r>
            <a:r>
              <a:rPr b="1" lang="ru-RU" sz="1600" spc="-1" strike="noStrike" u="sng">
                <a:solidFill>
                  <a:srgbClr val="ffffff"/>
                </a:solidFill>
                <a:uFillTx/>
                <a:latin typeface="Arial"/>
              </a:rPr>
              <a:t>расходов</a:t>
            </a:r>
            <a:r>
              <a:rPr b="0" lang="ru-RU" sz="1600" spc="-1" strike="noStrike">
                <a:solidFill>
                  <a:srgbClr val="ffffff"/>
                </a:solidFill>
                <a:latin typeface="Arial"/>
              </a:rPr>
              <a:t> бюджетов установлено Федеральными законами от 06.10.1999 г. № 184-ФЗ «Об общих принципах организации законодательных (представительных) и исполнительных органов государственной власти субъектов РФ», от 06.10.2003г. № 131-ФЗ «Об общих принципах местного самоуправления в Российской Федерации», региональным и муниципальным законодательством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80" name="Picture 6" descr=""/>
          <p:cNvPicPr/>
          <p:nvPr/>
        </p:nvPicPr>
        <p:blipFill>
          <a:blip r:embed="rId1"/>
          <a:stretch/>
        </p:blipFill>
        <p:spPr>
          <a:xfrm>
            <a:off x="5652000" y="2054160"/>
            <a:ext cx="3384000" cy="2094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1546</TotalTime>
  <Application>LibreOffice/6.1.2.1$Windows_X86_64 LibreOffice_project/65905a128db06ba48db947242809d14d3f9a93fe</Application>
  <Words>1044</Words>
  <Paragraphs>328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2014-05-12T16:47:43Z</dcterms:created>
  <dc:creator>Наталья</dc:creator>
  <dc:description/>
  <dc:language>ru-RU</dc:language>
  <cp:lastModifiedBy/>
  <cp:lastPrinted>2017-02-27T14:27:09Z</cp:lastPrinted>
  <dcterms:modified xsi:type="dcterms:W3CDTF">2019-11-22T12:12:54Z</dcterms:modified>
  <cp:revision>237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